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</p:sldIdLst>
  <p:sldSz cy="32399275" cx="215995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:go="http://customooxmlschemas.google.com/" r:id="rId8" roundtripDataSignature="AMtx7mgIt6sZYTVxCnh9XFwWTk7oGB0A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A6753BA-3194-4206-8E71-C2255B694C25}">
  <a:tblStyle styleId="{2A6753BA-3194-4206-8E71-C2255B694C2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06487" y="812800"/>
            <a:ext cx="5343525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312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1" name="Google Shape;61;p2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:notes"/>
          <p:cNvSpPr/>
          <p:nvPr>
            <p:ph idx="2" type="sldImg"/>
          </p:nvPr>
        </p:nvSpPr>
        <p:spPr>
          <a:xfrm>
            <a:off x="2286000" y="685800"/>
            <a:ext cx="228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idx="12" type="sldNum"/>
          </p:nvPr>
        </p:nvSpPr>
        <p:spPr>
          <a:xfrm>
            <a:off x="15254287" y="30029150"/>
            <a:ext cx="4859337" cy="1724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1484313" y="1725613"/>
            <a:ext cx="18630900" cy="6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1079500" y="7581900"/>
            <a:ext cx="19437350" cy="1878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15254287" y="30029150"/>
            <a:ext cx="4859337" cy="1724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2700338" y="5302250"/>
            <a:ext cx="16198850" cy="112791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2700338" y="17016413"/>
            <a:ext cx="16198850" cy="78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425">
            <a:noAutofit/>
          </a:bodyPr>
          <a:lstStyle>
            <a:lvl1pPr lvl="0" algn="ctr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15254287" y="30029150"/>
            <a:ext cx="4859337" cy="1724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 txBox="1"/>
          <p:nvPr>
            <p:ph type="title"/>
          </p:nvPr>
        </p:nvSpPr>
        <p:spPr>
          <a:xfrm rot="5400000">
            <a:off x="5764213" y="11618913"/>
            <a:ext cx="24645937" cy="4859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5"/>
          <p:cNvSpPr txBox="1"/>
          <p:nvPr>
            <p:ph idx="1" type="body"/>
          </p:nvPr>
        </p:nvSpPr>
        <p:spPr>
          <a:xfrm rot="5400000">
            <a:off x="-4030662" y="6835775"/>
            <a:ext cx="24645937" cy="144256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2" type="sldNum"/>
          </p:nvPr>
        </p:nvSpPr>
        <p:spPr>
          <a:xfrm>
            <a:off x="15254287" y="30029150"/>
            <a:ext cx="4859337" cy="1724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/>
          <p:nvPr>
            <p:ph type="title"/>
          </p:nvPr>
        </p:nvSpPr>
        <p:spPr>
          <a:xfrm>
            <a:off x="1484313" y="1725613"/>
            <a:ext cx="18630900" cy="6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6"/>
          <p:cNvSpPr txBox="1"/>
          <p:nvPr>
            <p:ph idx="1" type="body"/>
          </p:nvPr>
        </p:nvSpPr>
        <p:spPr>
          <a:xfrm rot="5400000">
            <a:off x="1403350" y="7258050"/>
            <a:ext cx="18789650" cy="19437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2" type="sldNum"/>
          </p:nvPr>
        </p:nvSpPr>
        <p:spPr>
          <a:xfrm>
            <a:off x="15254287" y="30029150"/>
            <a:ext cx="4859337" cy="1724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1487488" y="2160588"/>
            <a:ext cx="6965950" cy="7559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7"/>
          <p:cNvSpPr/>
          <p:nvPr>
            <p:ph idx="2" type="pic"/>
          </p:nvPr>
        </p:nvSpPr>
        <p:spPr>
          <a:xfrm>
            <a:off x="9182100" y="4665663"/>
            <a:ext cx="10934700" cy="23023512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1487488" y="9720263"/>
            <a:ext cx="6965950" cy="18007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15254287" y="30029150"/>
            <a:ext cx="4859337" cy="1724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1487488" y="2160588"/>
            <a:ext cx="6965950" cy="7559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9182100" y="4665663"/>
            <a:ext cx="10934700" cy="23023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3200"/>
            </a:lvl1pPr>
            <a:lvl2pPr indent="-228600" lvl="1" marL="9144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800"/>
            </a:lvl2pPr>
            <a:lvl3pPr indent="-228600" lvl="2" marL="1371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400"/>
            </a:lvl3pPr>
            <a:lvl4pPr indent="-228600" lvl="3" marL="18288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4pPr>
            <a:lvl5pPr indent="-228600" lvl="4" marL="22860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" name="Google Shape;30;p8"/>
          <p:cNvSpPr txBox="1"/>
          <p:nvPr>
            <p:ph idx="2" type="body"/>
          </p:nvPr>
        </p:nvSpPr>
        <p:spPr>
          <a:xfrm>
            <a:off x="1487488" y="9720263"/>
            <a:ext cx="6965950" cy="18007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15254287" y="30029150"/>
            <a:ext cx="4859337" cy="1724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1484313" y="1725613"/>
            <a:ext cx="18630900" cy="6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9"/>
          <p:cNvSpPr txBox="1"/>
          <p:nvPr>
            <p:ph idx="12" type="sldNum"/>
          </p:nvPr>
        </p:nvSpPr>
        <p:spPr>
          <a:xfrm>
            <a:off x="15254287" y="30029150"/>
            <a:ext cx="4859337" cy="1724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type="title"/>
          </p:nvPr>
        </p:nvSpPr>
        <p:spPr>
          <a:xfrm>
            <a:off x="1487488" y="1725613"/>
            <a:ext cx="18629312" cy="6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1487488" y="7942263"/>
            <a:ext cx="9137650" cy="38925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2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10"/>
          <p:cNvSpPr txBox="1"/>
          <p:nvPr>
            <p:ph idx="2" type="body"/>
          </p:nvPr>
        </p:nvSpPr>
        <p:spPr>
          <a:xfrm>
            <a:off x="1487488" y="11834813"/>
            <a:ext cx="9137650" cy="17406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3" type="body"/>
          </p:nvPr>
        </p:nvSpPr>
        <p:spPr>
          <a:xfrm>
            <a:off x="10934700" y="7942263"/>
            <a:ext cx="9182100" cy="38925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2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10"/>
          <p:cNvSpPr txBox="1"/>
          <p:nvPr>
            <p:ph idx="4" type="body"/>
          </p:nvPr>
        </p:nvSpPr>
        <p:spPr>
          <a:xfrm>
            <a:off x="10934700" y="11834813"/>
            <a:ext cx="9182100" cy="17406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15254287" y="30029150"/>
            <a:ext cx="4859337" cy="1724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1484313" y="1725613"/>
            <a:ext cx="18630900" cy="6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1079500" y="7581900"/>
            <a:ext cx="9642475" cy="1878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2" type="body"/>
          </p:nvPr>
        </p:nvSpPr>
        <p:spPr>
          <a:xfrm>
            <a:off x="10874375" y="7581900"/>
            <a:ext cx="9642475" cy="1878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15254287" y="30029150"/>
            <a:ext cx="4859337" cy="1724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1473200" y="8077200"/>
            <a:ext cx="18630900" cy="134778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1473200" y="21682075"/>
            <a:ext cx="18630900" cy="70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425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15254287" y="30029150"/>
            <a:ext cx="4859337" cy="1724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15254287" y="30029150"/>
            <a:ext cx="4859337" cy="1724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1079500" y="7581900"/>
            <a:ext cx="19437350" cy="1878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425">
            <a:noAutofit/>
          </a:bodyPr>
          <a:lstStyle>
            <a:lvl1pPr indent="-228600" lvl="0" marL="457200" marR="0" rtl="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jpg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9" Type="http://schemas.openxmlformats.org/officeDocument/2006/relationships/image" Target="../media/image6.png"/><Relationship Id="rId5" Type="http://schemas.openxmlformats.org/officeDocument/2006/relationships/image" Target="../media/image8.jpg"/><Relationship Id="rId6" Type="http://schemas.openxmlformats.org/officeDocument/2006/relationships/image" Target="../media/image7.jpg"/><Relationship Id="rId7" Type="http://schemas.openxmlformats.org/officeDocument/2006/relationships/image" Target="../media/image1.jp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/>
        </p:nvSpPr>
        <p:spPr>
          <a:xfrm>
            <a:off x="11268450" y="22152100"/>
            <a:ext cx="9648900" cy="4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/>
              <a:t>Pode ser mantida com o título “</a:t>
            </a:r>
            <a:r>
              <a:rPr lang="en-US" sz="3000"/>
              <a:t>CONCLUSÃO</a:t>
            </a:r>
            <a:r>
              <a:rPr lang="en-US" sz="3000"/>
              <a:t>” ou ser trocada por CONSIDERAÇÕES FINAIS. Aqui deve constar um fechamento para a pesquisa realizada.</a:t>
            </a:r>
            <a:endParaRPr sz="30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/>
              <a:t>Se for </a:t>
            </a:r>
            <a:r>
              <a:rPr b="1" lang="en-US" sz="3000"/>
              <a:t>C</a:t>
            </a:r>
            <a:r>
              <a:rPr b="1" lang="en-US" sz="3000">
                <a:solidFill>
                  <a:schemeClr val="dk1"/>
                </a:solidFill>
              </a:rPr>
              <a:t>ONCLUSÃO</a:t>
            </a:r>
            <a:r>
              <a:rPr i="0" lang="en-US" sz="3000" u="none">
                <a:solidFill>
                  <a:schemeClr val="dk1"/>
                </a:solidFill>
              </a:rPr>
              <a:t>, deve trazer</a:t>
            </a: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uma dedução extraída dos resultados (definitivo).</a:t>
            </a:r>
            <a:endParaRPr b="0" i="0" sz="3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Se “</a:t>
            </a:r>
            <a:r>
              <a:rPr b="1" i="0" lang="en-US" sz="3000" u="none">
                <a:solidFill>
                  <a:schemeClr val="dk1"/>
                </a:solidFill>
              </a:rPr>
              <a:t>CONSIDERAÇÕES FINAIS</a:t>
            </a: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”, deve representar que o resultado do trabalho possibilita alguma reflexão, sem uma conclusão definitiva ou com resultado suscetível a revisões. Esse item só permite  texto.</a:t>
            </a:r>
            <a:endParaRPr b="0" i="0" sz="30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63" y="-50925"/>
            <a:ext cx="21599400" cy="1949700"/>
          </a:xfrm>
          <a:prstGeom prst="rect">
            <a:avLst/>
          </a:prstGeom>
          <a:solidFill>
            <a:srgbClr val="E4087E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34550" lIns="66225" spcFirstLastPara="1" rIns="66225" wrap="square" tIns="3455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t/>
            </a:r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>
            <a:off x="3854935" y="2087404"/>
            <a:ext cx="13889548" cy="3457337"/>
            <a:chOff x="3854935" y="1984517"/>
            <a:chExt cx="13889548" cy="3457337"/>
          </a:xfrm>
        </p:grpSpPr>
        <p:sp>
          <p:nvSpPr>
            <p:cNvPr id="69" name="Google Shape;69;p2"/>
            <p:cNvSpPr/>
            <p:nvPr/>
          </p:nvSpPr>
          <p:spPr>
            <a:xfrm>
              <a:off x="3854935" y="1984517"/>
              <a:ext cx="13889548" cy="3457337"/>
            </a:xfrm>
            <a:prstGeom prst="roundRect">
              <a:avLst>
                <a:gd fmla="val 16667" name="adj"/>
              </a:avLst>
            </a:prstGeom>
            <a:solidFill>
              <a:srgbClr val="E4087E"/>
            </a:solidFill>
            <a:ln>
              <a:noFill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 txBox="1"/>
            <p:nvPr/>
          </p:nvSpPr>
          <p:spPr>
            <a:xfrm>
              <a:off x="3957747" y="2011729"/>
              <a:ext cx="13684020" cy="3403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075" lIns="56150" spcFirstLastPara="1" rIns="56150" wrap="square" tIns="28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-US" sz="400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TÍTULO DO TRABALHO</a:t>
              </a:r>
              <a:endParaRPr>
                <a:solidFill>
                  <a:srgbClr val="FFFFFF"/>
                </a:solidFill>
              </a:endParaRPr>
            </a:p>
            <a:p>
              <a:pPr indent="0" lvl="0" marL="0" marR="0" rtl="0" algn="just">
                <a:lnSpc>
                  <a:spcPct val="107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7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NOME SOBRENOME DO ALUNO 1, NOME SOBRENOME DO ALUNO 2, NOME SOBRENOME DO ALUNO 3; NOME SOBRENOME DO ALUNO 4, NOME SOBRENOME DO ALUNO 5</a:t>
              </a:r>
              <a:endParaRPr>
                <a:solidFill>
                  <a:srgbClr val="FFFFFF"/>
                </a:solidFill>
              </a:endParaRPr>
            </a:p>
            <a:p>
              <a:pPr indent="0" lvl="0" marL="0" marR="0" rtl="0" algn="ctr">
                <a:lnSpc>
                  <a:spcPct val="107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1" i="0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7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NOME SOBRENOME DO ORIENTADOR 1, NOME SOBRENOME DO ORIENTADOR 2</a:t>
              </a:r>
              <a:endParaRPr>
                <a:solidFill>
                  <a:srgbClr val="FFFFFF"/>
                </a:solidFill>
              </a:endParaRPr>
            </a:p>
            <a:p>
              <a:pPr indent="0" lvl="0" marL="0" marR="0" rtl="0" algn="ctr">
                <a:lnSpc>
                  <a:spcPct val="107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1" i="0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7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ANO ESCOLAR, ESCOLA, E-MAIL DA ESCOLA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1" name="Google Shape;71;p2"/>
          <p:cNvSpPr/>
          <p:nvPr/>
        </p:nvSpPr>
        <p:spPr>
          <a:xfrm>
            <a:off x="719722" y="5733478"/>
            <a:ext cx="9720000" cy="755700"/>
          </a:xfrm>
          <a:prstGeom prst="rect">
            <a:avLst/>
          </a:prstGeom>
          <a:solidFill>
            <a:srgbClr val="E4087E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34550" lIns="66225" spcFirstLastPara="1" rIns="66225" wrap="square" tIns="3455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INTRODUÇÃO	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11088874" y="5733478"/>
            <a:ext cx="9720000" cy="755700"/>
          </a:xfrm>
          <a:prstGeom prst="rect">
            <a:avLst/>
          </a:prstGeom>
          <a:solidFill>
            <a:srgbClr val="E4087E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34550" lIns="66225" spcFirstLastPara="1" rIns="66225" wrap="square" tIns="3455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RESULTADOS E DISCUSSÃO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647725" y="19565374"/>
            <a:ext cx="9720000" cy="677100"/>
          </a:xfrm>
          <a:prstGeom prst="rect">
            <a:avLst/>
          </a:prstGeom>
          <a:solidFill>
            <a:srgbClr val="E4087E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34550" lIns="66225" spcFirstLastPara="1" rIns="66225" wrap="square" tIns="3455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OBJETIVOS	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11160882" y="26424953"/>
            <a:ext cx="9720000" cy="755650"/>
          </a:xfrm>
          <a:prstGeom prst="rect">
            <a:avLst/>
          </a:prstGeom>
          <a:solidFill>
            <a:srgbClr val="E4087E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34550" lIns="66225" spcFirstLastPara="1" rIns="66225" wrap="square" tIns="3455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833425" y="6842125"/>
            <a:ext cx="9390000" cy="6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pôster deve representar a estrutura de  um trabalho científico. O painel tem como objetivo, de forma clara e sucinta, apresentar os resultados de uma pesquisa original completa ou seus resultados parciais. Dessa forma, o pesquisador deverá demonstrar entendimento do assunto,  ou seja, estabelecer conceitos chaves para o problema em questão, evidenciando tópicos da pesquisa bem como os aspectos a serem investigados e metodologia utilizada para obter os resultados. É fundamental justificar o motivo da pesquisa e qual sua real </a:t>
            </a:r>
            <a:r>
              <a:rPr lang="en-US" sz="3000"/>
              <a:t>relevância social</a:t>
            </a: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Nesse item podem ser utilizadas ilustrações para contextualizar a pesquisa </a:t>
            </a: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(utilizar legendas, fonte e chamada correspondente no texto).</a:t>
            </a:r>
            <a:endParaRPr sz="3000"/>
          </a:p>
        </p:txBody>
      </p:sp>
      <p:sp>
        <p:nvSpPr>
          <p:cNvPr id="76" name="Google Shape;76;p2"/>
          <p:cNvSpPr txBox="1"/>
          <p:nvPr/>
        </p:nvSpPr>
        <p:spPr>
          <a:xfrm>
            <a:off x="719148" y="20465836"/>
            <a:ext cx="9575700" cy="3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Incluir os objetivos </a:t>
            </a:r>
            <a:r>
              <a:rPr lang="en-US" sz="3000"/>
              <a:t>da pesquisa</a:t>
            </a: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Esse item só</a:t>
            </a:r>
            <a:r>
              <a:rPr lang="en-US" sz="3000"/>
              <a:t> </a:t>
            </a: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permite texto.</a:t>
            </a:r>
            <a:endParaRPr sz="3000"/>
          </a:p>
        </p:txBody>
      </p:sp>
      <p:sp>
        <p:nvSpPr>
          <p:cNvPr id="77" name="Google Shape;77;p2"/>
          <p:cNvSpPr txBox="1"/>
          <p:nvPr/>
        </p:nvSpPr>
        <p:spPr>
          <a:xfrm>
            <a:off x="11160125" y="27571700"/>
            <a:ext cx="9720300" cy="16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Representa uma elemento obrigatório. As referências devem ser elaborados conforme a ABNT NBR 6023.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Esse item só permite texto. </a:t>
            </a:r>
            <a:r>
              <a:rPr lang="en-US" sz="2400">
                <a:solidFill>
                  <a:schemeClr val="dk1"/>
                </a:solidFill>
              </a:rPr>
              <a:t>Lembre de inserir as citações ao longo do texto e as referências completas correspondentes nesta seção.</a:t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11087100" y="6704007"/>
            <a:ext cx="9793200" cy="3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Exposição dos resultados observados com a pesquisa de maneira organizada, contendo as principais informações, gráficos, tabelas, figuras e outros (utilizar legendas para os elementos e incluir chamada no texto).</a:t>
            </a:r>
            <a:endParaRPr sz="3000"/>
          </a:p>
        </p:txBody>
      </p:sp>
      <p:sp>
        <p:nvSpPr>
          <p:cNvPr id="79" name="Google Shape;79;p2"/>
          <p:cNvSpPr/>
          <p:nvPr/>
        </p:nvSpPr>
        <p:spPr>
          <a:xfrm>
            <a:off x="657224" y="24031003"/>
            <a:ext cx="9720000" cy="755650"/>
          </a:xfrm>
          <a:prstGeom prst="rect">
            <a:avLst/>
          </a:prstGeom>
          <a:solidFill>
            <a:srgbClr val="E4087E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34550" lIns="66225" spcFirstLastPara="1" rIns="66225" wrap="square" tIns="3455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b="1" lang="en-US" sz="4000">
                <a:solidFill>
                  <a:srgbClr val="FFFFFF"/>
                </a:solidFill>
              </a:rPr>
              <a:t>METODOLOGIA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717550" y="25223781"/>
            <a:ext cx="9506100" cy="3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espaço é destinado aos materiais e </a:t>
            </a:r>
            <a:r>
              <a:rPr lang="en-US" sz="3000"/>
              <a:t>à</a:t>
            </a: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metodologia  utilizada para o desenvolvimento do trabalho. </a:t>
            </a:r>
            <a:r>
              <a:rPr lang="en-US" sz="3000"/>
              <a:t>Descrever de forma</a:t>
            </a: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detalhada </a:t>
            </a:r>
            <a:r>
              <a:rPr lang="en-US" sz="3000"/>
              <a:t>c</a:t>
            </a: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omo o trabalho foi realizado e quais os instrumentos foram necessários. A utilização de figuras </a:t>
            </a:r>
            <a:r>
              <a:rPr lang="en-US" sz="3000"/>
              <a:t>ou esquemas </a:t>
            </a: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pode ajudar no entendimento da metodologia (utilizar legendas e chamada correspondente no texto). </a:t>
            </a:r>
            <a:endParaRPr b="0" i="0" sz="30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11232890" y="21311615"/>
            <a:ext cx="9720000" cy="755650"/>
          </a:xfrm>
          <a:prstGeom prst="rect">
            <a:avLst/>
          </a:prstGeom>
          <a:solidFill>
            <a:srgbClr val="E4087E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34550" lIns="66225" spcFirstLastPara="1" rIns="66225" wrap="square" tIns="34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</a:rPr>
              <a:t>CO</a:t>
            </a:r>
            <a:r>
              <a:rPr b="1" lang="en-US" sz="4000">
                <a:solidFill>
                  <a:srgbClr val="FFFFFF"/>
                </a:solidFill>
              </a:rPr>
              <a:t>NCLUSÃO (ou CONSIDERAÇÕES FINAIS)</a:t>
            </a:r>
            <a:endParaRPr b="1" sz="4000">
              <a:solidFill>
                <a:srgbClr val="FFFFFF"/>
              </a:solidFill>
            </a:endParaRPr>
          </a:p>
        </p:txBody>
      </p:sp>
      <p:graphicFrame>
        <p:nvGraphicFramePr>
          <p:cNvPr id="82" name="Google Shape;82;p2"/>
          <p:cNvGraphicFramePr/>
          <p:nvPr/>
        </p:nvGraphicFramePr>
        <p:xfrm>
          <a:off x="11015662" y="98948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{2A6753BA-3194-4206-8E71-C2255B694C25}</a:tableStyleId>
              </a:tblPr>
              <a:tblGrid>
                <a:gridCol w="2436800"/>
                <a:gridCol w="585775"/>
                <a:gridCol w="585775"/>
                <a:gridCol w="819150"/>
                <a:gridCol w="1789100"/>
                <a:gridCol w="1770050"/>
                <a:gridCol w="1717675"/>
              </a:tblGrid>
              <a:tr h="315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Tribo/Espécie</a:t>
                      </a:r>
                      <a:endParaRPr/>
                    </a:p>
                  </a:txBody>
                  <a:tcPr marT="0" marB="0" marR="78050" marL="7805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Reserva Biológica do Lami José Lutzemberger </a:t>
                      </a:r>
                      <a:endParaRPr/>
                    </a:p>
                  </a:txBody>
                  <a:tcPr marT="0" marB="0" marR="78050" marL="7805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31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Cicadellini</a:t>
                      </a:r>
                      <a:endParaRPr/>
                    </a:p>
                  </a:txBody>
                  <a:tcPr marT="0" marB="0" marR="78050" marL="7805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T="0" marB="0" marR="78050" marL="7805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/>
                    </a:p>
                  </a:txBody>
                  <a:tcPr marT="0" marB="0" marR="78050" marL="7805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/>
                    </a:p>
                  </a:txBody>
                  <a:tcPr marT="0" marB="0" marR="78050" marL="7805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Constância </a:t>
                      </a:r>
                      <a:endParaRPr/>
                    </a:p>
                  </a:txBody>
                  <a:tcPr marT="0" marB="0" marR="78050" marL="7805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Frequência </a:t>
                      </a:r>
                      <a:endParaRPr/>
                    </a:p>
                  </a:txBody>
                  <a:tcPr marT="0" marB="0" marR="78050" marL="7805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Dominância </a:t>
                      </a:r>
                      <a:endParaRPr/>
                    </a:p>
                  </a:txBody>
                  <a:tcPr marT="0" marB="0" marR="78050" marL="7805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5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B. xanthophis</a:t>
                      </a:r>
                      <a:endParaRPr/>
                    </a:p>
                  </a:txBody>
                  <a:tcPr marT="0" marB="0" marR="78050" marL="7805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0" marB="0" marR="78050" marL="7805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T="0" marB="0" marR="78050" marL="7805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T="0" marB="0" marR="78050" marL="7805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Acessória </a:t>
                      </a:r>
                      <a:endParaRPr/>
                    </a:p>
                  </a:txBody>
                  <a:tcPr marT="0" marB="0" marR="78050" marL="7805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3,75</a:t>
                      </a:r>
                      <a:endParaRPr/>
                    </a:p>
                  </a:txBody>
                  <a:tcPr marT="0" marB="0" marR="78050" marL="7805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N/D</a:t>
                      </a:r>
                      <a:endParaRPr/>
                    </a:p>
                  </a:txBody>
                  <a:tcPr marT="0" marB="0" marR="78050" marL="7805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15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D. bimaculata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Acessória 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4,72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N/D</a:t>
                      </a:r>
                      <a:endParaRPr/>
                    </a:p>
                  </a:txBody>
                  <a:tcPr marT="0" marB="0" marR="78050" marL="78050" anchor="b"/>
                </a:tc>
              </a:tr>
              <a:tr h="315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E. dorsalis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Acidental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0,16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N/D</a:t>
                      </a:r>
                      <a:endParaRPr/>
                    </a:p>
                  </a:txBody>
                  <a:tcPr marT="0" marB="0" marR="78050" marL="78050" anchor="b"/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E. separata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Acidental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0,16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N/D</a:t>
                      </a:r>
                      <a:endParaRPr/>
                    </a:p>
                  </a:txBody>
                  <a:tcPr marT="0" marB="0" marR="78050" marL="78050" anchor="b"/>
                </a:tc>
              </a:tr>
              <a:tr h="315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H. similis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Acessória 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4,72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N/D</a:t>
                      </a:r>
                      <a:endParaRPr/>
                    </a:p>
                  </a:txBody>
                  <a:tcPr marT="0" marB="0" marR="78050" marL="78050" anchor="b"/>
                </a:tc>
              </a:tr>
              <a:tr h="315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M. cavifrons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Acidental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0,49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N/D</a:t>
                      </a:r>
                      <a:endParaRPr/>
                    </a:p>
                  </a:txBody>
                  <a:tcPr marT="0" marB="0" marR="78050" marL="78050" anchor="b"/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M. </a:t>
                      </a:r>
                      <a:r>
                        <a:rPr b="1" i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geographica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Acidental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0,81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N/D</a:t>
                      </a:r>
                      <a:endParaRPr/>
                    </a:p>
                  </a:txBody>
                  <a:tcPr marT="0" marB="0" marR="78050" marL="78050" anchor="b"/>
                </a:tc>
              </a:tr>
              <a:tr h="315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S. grossa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Acidental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0,16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N/D</a:t>
                      </a:r>
                      <a:endParaRPr/>
                    </a:p>
                  </a:txBody>
                  <a:tcPr marT="0" marB="0" marR="78050" marL="78050" anchor="b"/>
                </a:tc>
              </a:tr>
              <a:tr h="315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S. sagata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67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Constante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12,21</a:t>
                      </a:r>
                      <a:endParaRPr/>
                    </a:p>
                  </a:txBody>
                  <a:tcPr marT="0" marB="0" marR="78050" marL="78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/>
                    </a:p>
                  </a:txBody>
                  <a:tcPr marT="0" marB="0" marR="78050" marL="78050" anchor="b"/>
                </a:tc>
              </a:tr>
              <a:tr h="315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T. quinquemaculata</a:t>
                      </a:r>
                      <a:endParaRPr/>
                    </a:p>
                  </a:txBody>
                  <a:tcPr marT="0" marB="0" marR="78050" marL="78050" anchor="b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0" marB="0" marR="78050" marL="78050" anchor="b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</a:t>
                      </a:r>
                      <a:endParaRPr/>
                    </a:p>
                  </a:txBody>
                  <a:tcPr marT="0" marB="0" marR="78050" marL="78050" anchor="b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</a:t>
                      </a:r>
                      <a:endParaRPr/>
                    </a:p>
                  </a:txBody>
                  <a:tcPr marT="0" marB="0" marR="78050" marL="78050" anchor="b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Acessória </a:t>
                      </a:r>
                      <a:endParaRPr/>
                    </a:p>
                  </a:txBody>
                  <a:tcPr marT="0" marB="0" marR="78050" marL="78050" anchor="b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5,54</a:t>
                      </a:r>
                      <a:endParaRPr/>
                    </a:p>
                  </a:txBody>
                  <a:tcPr marT="0" marB="0" marR="78050" marL="78050" anchor="b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N/D</a:t>
                      </a:r>
                      <a:endParaRPr/>
                    </a:p>
                  </a:txBody>
                  <a:tcPr marT="0" marB="0" marR="78050" marL="78050" anchor="b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/>
                    </a:p>
                  </a:txBody>
                  <a:tcPr marT="0" marB="0" marR="78050" marL="7805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  <a:endParaRPr/>
                    </a:p>
                  </a:txBody>
                  <a:tcPr marT="0" marB="0" marR="78050" marL="7805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174</a:t>
                      </a:r>
                      <a:endParaRPr/>
                    </a:p>
                  </a:txBody>
                  <a:tcPr marT="0" marB="0" marR="78050" marL="7805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</a:t>
                      </a:r>
                      <a:endParaRPr/>
                    </a:p>
                  </a:txBody>
                  <a:tcPr marT="0" marB="0" marR="78050" marL="7805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78050" marL="7805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78050" marL="7805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78050" marL="78050" anchor="b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3" name="Google Shape;83;p2"/>
          <p:cNvSpPr txBox="1"/>
          <p:nvPr/>
        </p:nvSpPr>
        <p:spPr>
          <a:xfrm>
            <a:off x="10583862" y="8783637"/>
            <a:ext cx="10282200" cy="11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2800" lIns="345625" spcFirstLastPara="1" rIns="345625" wrap="square" tIns="1728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Tabela 1. Número total de Cicadellidae (Cicadellinae) coletados com armadilhas adesivas amarelas na Reserva Biológica do Lami José Lutezemberger no período de março de 2015 a março de 2016 (Fonte: Os Autores). </a:t>
            </a:r>
            <a:endParaRPr/>
          </a:p>
        </p:txBody>
      </p:sp>
      <p:sp>
        <p:nvSpPr>
          <p:cNvPr id="84" name="Google Shape;84;p2"/>
          <p:cNvSpPr txBox="1"/>
          <p:nvPr/>
        </p:nvSpPr>
        <p:spPr>
          <a:xfrm>
            <a:off x="11341100" y="19729450"/>
            <a:ext cx="928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 3 - Flutuação das espécies de Formicidae ao longo dos períodos de decomposição identificados</a:t>
            </a:r>
            <a:r>
              <a:rPr b="1" i="1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durante a amostragem </a:t>
            </a:r>
            <a:r>
              <a:rPr b="1" lang="en-US" sz="1800">
                <a:solidFill>
                  <a:schemeClr val="dk1"/>
                </a:solidFill>
              </a:rPr>
              <a:t>(Fonte: Os Autores)</a:t>
            </a: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pic>
        <p:nvPicPr>
          <p:cNvPr id="85" name="Google Shape;85;p2"/>
          <p:cNvPicPr preferRelativeResize="0"/>
          <p:nvPr/>
        </p:nvPicPr>
        <p:blipFill rotWithShape="1">
          <a:blip r:embed="rId3">
            <a:alphaModFix/>
          </a:blip>
          <a:srcRect b="0" l="956" r="985" t="4270"/>
          <a:stretch/>
        </p:blipFill>
        <p:spPr>
          <a:xfrm>
            <a:off x="11304587" y="14687550"/>
            <a:ext cx="9359900" cy="506571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"/>
          <p:cNvSpPr txBox="1"/>
          <p:nvPr/>
        </p:nvSpPr>
        <p:spPr>
          <a:xfrm>
            <a:off x="862012" y="31311850"/>
            <a:ext cx="900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2. A - Armadilha alta; B - Armadilha baixa (Fonte: </a:t>
            </a:r>
            <a:r>
              <a:rPr b="1" lang="en-US" sz="1800">
                <a:solidFill>
                  <a:schemeClr val="dk1"/>
                </a:solidFill>
              </a:rPr>
              <a:t>Os Autores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</p:txBody>
      </p:sp>
      <p:pic>
        <p:nvPicPr>
          <p:cNvPr descr="DSC_0765.JPG" id="87" name="Google Shape;87;p2"/>
          <p:cNvPicPr preferRelativeResize="0"/>
          <p:nvPr/>
        </p:nvPicPr>
        <p:blipFill rotWithShape="1">
          <a:blip r:embed="rId4">
            <a:alphaModFix/>
          </a:blip>
          <a:srcRect b="10351" l="3192" r="0" t="10442"/>
          <a:stretch/>
        </p:blipFill>
        <p:spPr>
          <a:xfrm>
            <a:off x="862012" y="28882975"/>
            <a:ext cx="4368800" cy="237648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DSC_0772.JPG" id="88" name="Google Shape;88;p2"/>
          <p:cNvPicPr preferRelativeResize="0"/>
          <p:nvPr/>
        </p:nvPicPr>
        <p:blipFill rotWithShape="1">
          <a:blip r:embed="rId5">
            <a:alphaModFix/>
          </a:blip>
          <a:srcRect b="9398" l="0" r="4686" t="13049"/>
          <a:stretch/>
        </p:blipFill>
        <p:spPr>
          <a:xfrm>
            <a:off x="5470525" y="28882975"/>
            <a:ext cx="4392612" cy="2376487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9" name="Google Shape;89;p2"/>
          <p:cNvSpPr txBox="1"/>
          <p:nvPr/>
        </p:nvSpPr>
        <p:spPr>
          <a:xfrm>
            <a:off x="4678362" y="30708600"/>
            <a:ext cx="576262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90" name="Google Shape;90;p2"/>
          <p:cNvSpPr txBox="1"/>
          <p:nvPr/>
        </p:nvSpPr>
        <p:spPr>
          <a:xfrm>
            <a:off x="9286875" y="30754637"/>
            <a:ext cx="5762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91" name="Google Shape;91;p2"/>
          <p:cNvSpPr txBox="1"/>
          <p:nvPr/>
        </p:nvSpPr>
        <p:spPr>
          <a:xfrm>
            <a:off x="949325" y="17152937"/>
            <a:ext cx="8929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1. </a:t>
            </a: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Entylia carinata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adulto (esquerda) e ninfa (direita) (Fonte: Bradford, 2009).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opper 4.jpg" id="92" name="Google Shape;92;p2"/>
          <p:cNvPicPr preferRelativeResize="0"/>
          <p:nvPr/>
        </p:nvPicPr>
        <p:blipFill rotWithShape="1">
          <a:blip r:embed="rId6">
            <a:alphaModFix/>
          </a:blip>
          <a:srcRect b="20086" l="0" r="0" t="0"/>
          <a:stretch/>
        </p:blipFill>
        <p:spPr>
          <a:xfrm>
            <a:off x="935037" y="13976350"/>
            <a:ext cx="4324350" cy="31654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hopper nymph 3.jpg" id="93" name="Google Shape;9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13387" y="13976350"/>
            <a:ext cx="4324350" cy="31654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8">
            <a:alphaModFix/>
          </a:blip>
          <a:srcRect b="0" l="0" r="10" t="0"/>
          <a:stretch/>
        </p:blipFill>
        <p:spPr>
          <a:xfrm>
            <a:off x="17744600" y="3032286"/>
            <a:ext cx="3854925" cy="18108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2"/>
          <p:cNvGrpSpPr/>
          <p:nvPr/>
        </p:nvGrpSpPr>
        <p:grpSpPr>
          <a:xfrm>
            <a:off x="12834407" y="30217774"/>
            <a:ext cx="6099560" cy="1949756"/>
            <a:chOff x="12834407" y="30217774"/>
            <a:chExt cx="6099560" cy="1949756"/>
          </a:xfrm>
        </p:grpSpPr>
        <p:sp>
          <p:nvSpPr>
            <p:cNvPr id="96" name="Google Shape;96;p2"/>
            <p:cNvSpPr txBox="1"/>
            <p:nvPr/>
          </p:nvSpPr>
          <p:spPr>
            <a:xfrm>
              <a:off x="13663665" y="30217774"/>
              <a:ext cx="2159665" cy="662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lang="en-US" sz="2400">
                  <a:solidFill>
                    <a:srgbClr val="666666"/>
                  </a:solidFill>
                </a:rPr>
                <a:t>Realização</a:t>
              </a:r>
              <a:endParaRPr sz="2400">
                <a:solidFill>
                  <a:srgbClr val="666666"/>
                </a:solidFill>
              </a:endParaRPr>
            </a:p>
          </p:txBody>
        </p:sp>
        <p:sp>
          <p:nvSpPr>
            <p:cNvPr id="97" name="Google Shape;97;p2"/>
            <p:cNvSpPr txBox="1"/>
            <p:nvPr/>
          </p:nvSpPr>
          <p:spPr>
            <a:xfrm>
              <a:off x="16085156" y="30217784"/>
              <a:ext cx="1783063" cy="662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2400" u="none">
                  <a:solidFill>
                    <a:srgbClr val="666666"/>
                  </a:solidFill>
                  <a:latin typeface="Arial"/>
                  <a:ea typeface="Arial"/>
                  <a:cs typeface="Arial"/>
                  <a:sym typeface="Arial"/>
                </a:rPr>
                <a:t>Apoio</a:t>
              </a:r>
              <a:endParaRPr sz="2400">
                <a:solidFill>
                  <a:srgbClr val="666666"/>
                </a:solidFill>
              </a:endParaRPr>
            </a:p>
          </p:txBody>
        </p:sp>
        <p:pic>
          <p:nvPicPr>
            <p:cNvPr id="98" name="Google Shape;98;p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6148463" y="30996291"/>
              <a:ext cx="2785504" cy="110709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9" name="Google Shape;99;p2"/>
            <p:cNvCxnSpPr/>
            <p:nvPr/>
          </p:nvCxnSpPr>
          <p:spPr>
            <a:xfrm>
              <a:off x="15946060" y="30387375"/>
              <a:ext cx="0" cy="1780154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00" name="Google Shape;100;p2"/>
            <p:cNvPicPr preferRelativeResize="0"/>
            <p:nvPr/>
          </p:nvPicPr>
          <p:blipFill rotWithShape="1">
            <a:blip r:embed="rId10">
              <a:alphaModFix/>
            </a:blip>
            <a:srcRect b="7758" l="6006" r="0" t="3879"/>
            <a:stretch/>
          </p:blipFill>
          <p:spPr>
            <a:xfrm>
              <a:off x="12834407" y="30906400"/>
              <a:ext cx="2988918" cy="1180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2"/>
          <p:cNvSpPr txBox="1"/>
          <p:nvPr/>
        </p:nvSpPr>
        <p:spPr>
          <a:xfrm>
            <a:off x="647724" y="2749425"/>
            <a:ext cx="2808600" cy="23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075" lIns="56150" spcFirstLastPara="1" rIns="56150" wrap="square" tIns="28075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4000"/>
              <a:t>logo da escola</a:t>
            </a: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328025" y="0"/>
            <a:ext cx="49434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Roselice Parmegiani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str>16.0000</vt:lp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str>Personalizar</vt:lp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